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17.xml" ContentType="application/vnd.openxmlformats-officedocument.presentationml.notesSlide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Slides/notesSlide19.xml" ContentType="application/vnd.openxmlformats-officedocument.presentationml.notesSlide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A7F76A70-ED15-EAA6-B1B9-1534BC74069B}">
  <a:tblStyle styleId="{A7F76A70-ED15-EAA6-B1B9-1534BC74069B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561B1B-C979-4D8D-8367-63ACA5FE5E38}" type="datetimeFigureOut">
              <a:rPr lang="ru-RU"/>
              <a:t/>
            </a:fld>
            <a:endParaRPr lang="ru-RU"/>
          </a:p>
        </p:txBody>
      </p:sp>
      <p:sp>
        <p:nvSpPr>
          <p:cNvPr id="4" name="Образ слайда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438149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51219"/>
            <a:ext cx="5438140" cy="38873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05907B8-04E6-FA70-7A01-0090D15D1A38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1673EF-AA7A-09D1-5A64-E7F55AC302DC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7F71CCE-7484-033F-C650-F96217BB7530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8BD8F4F-3611-4EA1-5089-F16AF22F7D6B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E6BEFD-71C6-D2EF-282E-CAECB346264A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7BAA4D3-0DA7-6772-411C-17AEF4F92209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3AFE36-4A0A-FD97-D996-E476C046CB9A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B29048-6A04-E553-FC5A-0FA01021E198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E77CFDD-857A-7453-CE64-9E946865AC8A}" type="slidenum">
              <a:rPr/>
              <a:t/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F8ABA51-8B7F-CDD3-BBDA-47257925D938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5C93EB9-3FDA-29C4-B996-D4CDED4ECC9C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Республика Коми занимает территорию, на которой могли бы разместиться несколько европейских стран. Низкая плотность населения  (1,99 чел на 1 </a:t>
            </a:r>
            <a:r>
              <a:rPr lang="ru-RU"/>
              <a:t>кв.км</a:t>
            </a:r>
            <a:r>
              <a:rPr lang="ru-RU"/>
              <a:t>), географические и климатические условия обуславливают особенности в организации медицинской помощи.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7D8B4E-EA72-41DF-BD66-E7E12098FD53}" type="slidenum">
              <a:rPr lang="ru-RU"/>
              <a:t/>
            </a:fld>
            <a:endParaRPr lang="ru-RU"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AFC721-A177-E0E2-84AD-058934246E6E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96C051B-9BBD-3B2A-4245-76FA0009A779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8E090D-F8CB-2E7D-081F-F8495C02DB55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38DED70-C1EA-8FA4-0993-F7EE03E852AE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0455601-7892-E3A1-CC41-26F28544EB30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F69789-375B-5737-050B-1767A542F794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4C48ED9-0312-7C68-C3B4-CFFF042F01A2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CC62C00-92E2-1E07-EFAD-002B09622CF0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D7E911-9C2F-4AE7-AEC6-98A7A51544AD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1417F5E-630A-44CD-9436-638B8193C22C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162387-E0A3-45AE-90D9-39F09C3ED988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81CE7E8-F94A-456B-9E94-163083A4BF84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29D87F5-7BEB-48C2-9BD7-A4DB09A4618B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B21CA4-B904-40D3-AD48-1293F105267A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21C5E09-58A8-451E-974A-5E84E9461BB8}" type="datetime1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E3A04E8-A6ED-4A2E-8ABB-8103A360AC82}" type="datetime1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0958214-7AB8-4AD5-BC14-145BACFE8AB3}" type="datetime1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B77D592-92EB-4C05-9580-36B6A09E6C63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B74954-3B8D-4CDA-BB5D-81EEE7EDDA65}" type="datetime1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EA07DC-81E7-4C3E-836D-B0CE4F404D05}" type="datetime1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2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225162" y="3959970"/>
            <a:ext cx="6429984" cy="77821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>
                <a:solidFill>
                  <a:schemeClr val="tx2">
                    <a:lumMod val="60000"/>
                    <a:lumOff val="40000"/>
                  </a:schemeClr>
                </a:solidFill>
                <a:cs typeface="Arial"/>
              </a:rPr>
              <a:t>Республика Коми, г. Сыктывкар</a:t>
            </a:r>
            <a:endParaRPr/>
          </a:p>
        </p:txBody>
      </p:sp>
      <p:graphicFrame>
        <p:nvGraphicFramePr>
          <p:cNvPr id="6" name="Таблица 5"/>
          <p:cNvGraphicFramePr>
            <a:graphicFrameLocks xmlns:a="http://schemas.openxmlformats.org/drawingml/2006/main" noGrp="1"/>
          </p:cNvGraphicFramePr>
          <p:nvPr/>
        </p:nvGraphicFramePr>
        <p:xfrm>
          <a:off x="1225162" y="2522278"/>
          <a:ext cx="8191211" cy="13331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{A7F76A70-ED15-EAA6-B1B9-1534BC74069B}</a:tableStyleId>
              </a:tblPr>
              <a:tblGrid>
                <a:gridCol w="8191211"/>
              </a:tblGrid>
              <a:tr h="1094083">
                <a:tc>
                  <a:txBody>
                    <a:bodyPr/>
                    <a:p>
                      <a:pPr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5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cs typeface="Arial"/>
                        </a:rPr>
                        <a:t>Республиканская детская клиническая больница</a:t>
                      </a:r>
                      <a:endParaRPr/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33024" y="612099"/>
            <a:ext cx="1575546" cy="1840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619549"/>
            <a:ext cx="12192001" cy="1238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1026941" y="2297488"/>
            <a:ext cx="112703" cy="16624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26941" y="3959970"/>
            <a:ext cx="112703" cy="778211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Кадры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4317" y="1353708"/>
            <a:ext cx="5545123" cy="164946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6" y="1565223"/>
            <a:ext cx="6089412" cy="126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Врачи: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Количество штатных единиц: 196,5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Физические лица - 95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Укомплектованность -50%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1404317" y="3111170"/>
            <a:ext cx="5545123" cy="303337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648846" y="3383645"/>
            <a:ext cx="5089032" cy="243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Имеют квалификационные категории (высшую, первую) – 53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Кандидаты медицинских наук – 4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Доктор медицинских наук – 1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Почетные звания «Заслуженный врач РФ и Республики Коми» - 30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Отличник здравоохранения – 19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Заслуженный работник РК – 7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089527" y="1353708"/>
            <a:ext cx="4675753" cy="4790841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7363239" y="1695184"/>
            <a:ext cx="4310742" cy="4188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18 врачей-специалистов являются главными внештатными специалистами </a:t>
            </a:r>
            <a:r>
              <a:rPr lang="ru-RU" sz="2400">
                <a:solidFill>
                  <a:schemeClr val="bg1"/>
                </a:solidFill>
              </a:rPr>
              <a:t>экспертами  Министерства здравоохранения Республики Коми.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400">
              <a:solidFill>
                <a:schemeClr val="bg1"/>
              </a:solidFill>
            </a:endParaRPr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10 врачей являются победителями Всероссийского конкурса «Лучший врач года».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400">
              <a:solidFill>
                <a:schemeClr val="bg1"/>
              </a:solidFill>
            </a:endParaRPr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32 врача - победители Республиканского конкурса «Лучший врач года».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Социальные гарантии (льготы)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4317" y="1578634"/>
            <a:ext cx="10001075" cy="423744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7" y="1739796"/>
            <a:ext cx="9704953" cy="399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Компенсация расходов</a:t>
            </a:r>
            <a:r>
              <a:rPr lang="ru-RU" sz="2400">
                <a:solidFill>
                  <a:schemeClr val="bg1"/>
                </a:solidFill>
              </a:rPr>
              <a:t>, связанных с переездом к месту работы.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Частичная компенсация расходов при найме жилья.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25%</a:t>
            </a:r>
            <a:r>
              <a:rPr lang="ru-RU" sz="2400">
                <a:solidFill>
                  <a:schemeClr val="bg1"/>
                </a:solidFill>
              </a:rPr>
              <a:t>  - доплата молодым специалистам в течение 3-х лет.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50%</a:t>
            </a:r>
            <a:r>
              <a:rPr lang="ru-RU" sz="2400">
                <a:solidFill>
                  <a:schemeClr val="bg1"/>
                </a:solidFill>
              </a:rPr>
              <a:t> - северная надбавка, для лиц проживающих в районах КС и приравненным к ним местностям.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20%</a:t>
            </a:r>
            <a:r>
              <a:rPr lang="ru-RU" sz="2400">
                <a:solidFill>
                  <a:schemeClr val="bg1"/>
                </a:solidFill>
              </a:rPr>
              <a:t> - районный коэффициент.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Льготный пенсионный стаж (в соответствии закона о Северах).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- 1 раз в 2 года - оплата </a:t>
            </a:r>
            <a:r>
              <a:rPr lang="ru-RU" sz="2800" b="1">
                <a:solidFill>
                  <a:schemeClr val="bg1"/>
                </a:solidFill>
              </a:rPr>
              <a:t>льготного проезда</a:t>
            </a:r>
            <a:r>
              <a:rPr lang="ru-RU" sz="2400">
                <a:solidFill>
                  <a:schemeClr val="bg1"/>
                </a:solidFill>
              </a:rPr>
              <a:t> к месту отдыха и обратно 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16 дней </a:t>
            </a:r>
            <a:r>
              <a:rPr lang="ru-RU" sz="2400">
                <a:solidFill>
                  <a:schemeClr val="bg1"/>
                </a:solidFill>
              </a:rPr>
              <a:t>– дополнительный отпуск за работу в местностях приравненных к районам КС.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- </a:t>
            </a:r>
            <a:r>
              <a:rPr lang="ru-RU" sz="2800" b="1">
                <a:solidFill>
                  <a:schemeClr val="bg1"/>
                </a:solidFill>
              </a:rPr>
              <a:t>8 дней </a:t>
            </a:r>
            <a:r>
              <a:rPr lang="ru-RU" sz="2400">
                <a:solidFill>
                  <a:schemeClr val="bg1"/>
                </a:solidFill>
              </a:rPr>
              <a:t>– дополнительный отпуск за работу  с вредными условиями труда.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Меры социальной поддержки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404317" y="1368686"/>
            <a:ext cx="9949483" cy="13513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7" y="1473521"/>
            <a:ext cx="8927713" cy="118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 b="1">
                <a:solidFill>
                  <a:srgbClr val="556E6A"/>
                </a:solidFill>
              </a:rPr>
              <a:t>Единовременные выплаты врачам, принятым на квотируемые рабочие места в размере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3200" b="1" u="sng">
                <a:solidFill>
                  <a:srgbClr val="556E6A"/>
                </a:solidFill>
              </a:rPr>
              <a:t>500 тыс. рублей </a:t>
            </a:r>
            <a:endParaRPr lang="ru-RU" sz="2800" b="1" u="sng">
              <a:solidFill>
                <a:srgbClr val="556E6A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1404316" y="2885857"/>
            <a:ext cx="9949483" cy="2068776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648846" y="3021173"/>
            <a:ext cx="8927713" cy="187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</a:rPr>
              <a:t>Лицам при приеме на работу в государственные учреждения Республики Коми по наиболее востребованным на рынке труда Республики Коми профессиям (специальностям) процентная надбавка к заработной плате устанавливается </a:t>
            </a:r>
            <a:r>
              <a:rPr lang="ru-RU" sz="2400" b="1" u="sng">
                <a:solidFill>
                  <a:schemeClr val="bg1"/>
                </a:solidFill>
              </a:rPr>
              <a:t>в полном размере с первого дня работы</a:t>
            </a:r>
            <a:r>
              <a:rPr lang="ru-RU" sz="2400" b="1">
                <a:solidFill>
                  <a:schemeClr val="bg1"/>
                </a:solidFill>
              </a:rPr>
              <a:t> </a:t>
            </a:r>
            <a:r>
              <a:rPr lang="ru-RU" sz="2400">
                <a:solidFill>
                  <a:schemeClr val="bg1"/>
                </a:solidFill>
              </a:rPr>
              <a:t>в районах Крайнего Севера и приравненных к ним местностях независимо от стажа работы.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404317" y="5126914"/>
            <a:ext cx="9949482" cy="12384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Заголовок 1"/>
          <p:cNvSpPr txBox="1"/>
          <p:nvPr/>
        </p:nvSpPr>
        <p:spPr bwMode="auto">
          <a:xfrm>
            <a:off x="1617032" y="5232130"/>
            <a:ext cx="11062648" cy="1028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Средняя заработная плата врача-специалиста </a:t>
            </a:r>
            <a:endParaRPr/>
          </a:p>
          <a:p>
            <a:pPr>
              <a:defRPr/>
            </a:pPr>
            <a:r>
              <a:rPr lang="ru-RU" sz="3200" b="1" u="sng">
                <a:solidFill>
                  <a:srgbClr val="1F5149"/>
                </a:solidFill>
                <a:latin typeface="Calibri"/>
                <a:cs typeface="Arial"/>
              </a:rPr>
              <a:t>118 тыс. рублей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Требуемые специалисты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17035" y="15637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</a:rPr>
              <a:t>Врач-анестезиолог-реаниматолог </a:t>
            </a:r>
            <a:endParaRPr lang="ru-RU" sz="2400">
              <a:solidFill>
                <a:schemeClr val="tx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617032" y="2358063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</a:rPr>
              <a:t>Врач-невролог</a:t>
            </a:r>
            <a:endParaRPr lang="ru-RU" sz="2400">
              <a:solidFill>
                <a:schemeClr val="tx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17034" y="31402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</a:rPr>
              <a:t>Врач-отоларинголог</a:t>
            </a:r>
            <a:endParaRPr lang="ru-RU" sz="2400">
              <a:solidFill>
                <a:schemeClr val="tx1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617034" y="3928905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Врач-травматолог-ортопед 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17033" y="4722234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Врач-педиатр 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056566" y="15637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Врач-детский хирург </a:t>
            </a:r>
            <a:endParaRPr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056565" y="2358063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Врач-неонатолог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056565" y="3140240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 по УЗД 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056565" y="3928905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 функциональной диагностики 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6056563" y="4722234"/>
            <a:ext cx="4054193" cy="706394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Врач-детский стоматолог 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404316" y="15532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404316" y="234756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404316" y="313989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04316" y="392734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404316" y="4722234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844942" y="15532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5844942" y="234756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844942" y="313989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5844942" y="3927340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844942" y="4722234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1617033" y="5521402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Врач-аллерголог-иммунолог </a:t>
            </a:r>
            <a:endParaRPr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6056563" y="5521402"/>
            <a:ext cx="4054193" cy="7063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+mn-lt"/>
                <a:ea typeface="Times New Roman"/>
                <a:cs typeface="Times New Roman"/>
              </a:rPr>
              <a:t>Врач пульмонолог</a:t>
            </a:r>
            <a:endParaRPr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404315" y="55198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844941" y="5519837"/>
            <a:ext cx="116513" cy="716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Награды ГУ «РДКБ»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113145" y="1368686"/>
            <a:ext cx="4701415" cy="484238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349240" y="2360574"/>
            <a:ext cx="4114800" cy="285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 b="1">
                <a:solidFill>
                  <a:schemeClr val="bg1"/>
                </a:solidFill>
              </a:rPr>
              <a:t>Больница является победителем конкурса «Медицинская организация педиатрического профиля 2020г.» проводимого Союзом педиатров России</a:t>
            </a:r>
            <a:endParaRPr lang="ru-RU" sz="2800" b="1" u="sng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04317" y="1368686"/>
            <a:ext cx="3464298" cy="4842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Музей ГУ «РДКБ»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04317" y="1393328"/>
            <a:ext cx="4194567" cy="2359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04317" y="3901656"/>
            <a:ext cx="4194567" cy="23594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839157" y="1393326"/>
            <a:ext cx="4194567" cy="23594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839158" y="3895383"/>
            <a:ext cx="4194566" cy="2359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0" y="-2371313"/>
            <a:ext cx="12191999" cy="12191999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г. Сыктывкар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113949"/>
            <a:ext cx="12199620" cy="813308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>
                <a:solidFill>
                  <a:schemeClr val="bg1"/>
                </a:solidFill>
              </a:rPr>
              <a:t/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г. Сыктывкар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499043-87F8-4E5B-9166-494FF5B17319}" type="slidenum">
              <a:rPr lang="ru-RU">
                <a:solidFill>
                  <a:schemeClr val="bg1"/>
                </a:solidFill>
              </a:rPr>
              <a:t/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1325880"/>
            <a:ext cx="12275820" cy="8183880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г. Сыктывкар</a:t>
            </a:r>
            <a:endParaRPr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794868" y="-2097527"/>
            <a:ext cx="12987375" cy="16222193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8015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717915" y="2144594"/>
            <a:ext cx="7101191" cy="408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>
                <a:ea typeface="Roboto Light"/>
                <a:cs typeface="Arial"/>
              </a:rPr>
              <a:t>Ежегодно в ГУ «РДКБ» оказывается:</a:t>
            </a:r>
            <a:endParaRPr/>
          </a:p>
          <a:p>
            <a:pPr>
              <a:lnSpc>
                <a:spcPct val="80000"/>
              </a:lnSpc>
              <a:defRPr/>
            </a:pPr>
            <a:endParaRPr lang="ru-RU">
              <a:solidFill>
                <a:schemeClr val="accent2"/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Стационарное лечение - 11 тысяч детей по 22 профилям патологии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Высокотехнологичная медицинская помощь –  419 детей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Более 4 тысяч операций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Консультативные приемы 47 тыс. детей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Травматологический пункт – более 23 тыс. детей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Около 200 выездов по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санавиации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, из них около 30 авиатранспортом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Свыше 250 телемедицинских консультаций, из них 10 % - в режиме видеоконференции</a:t>
            </a:r>
            <a:endParaRPr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ea typeface="Roboto Light"/>
              <a:cs typeface="Arial"/>
            </a:endParaRP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ea typeface="Roboto Light"/>
                <a:cs typeface="Arial"/>
              </a:rPr>
              <a:t>Более 80 выездов специалистов в районы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4715" t="5705" r="5046" b="6668"/>
          <a:stretch/>
        </p:blipFill>
        <p:spPr bwMode="auto">
          <a:xfrm>
            <a:off x="0" y="2052281"/>
            <a:ext cx="4196602" cy="3151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 bwMode="auto">
          <a:xfrm>
            <a:off x="1630096" y="595332"/>
            <a:ext cx="9917562" cy="1182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ГУ «РДКБ» </a:t>
            </a:r>
            <a:r>
              <a:rPr lang="ru-RU" sz="2800">
                <a:solidFill>
                  <a:srgbClr val="1F5149"/>
                </a:solidFill>
                <a:latin typeface="Calibri"/>
                <a:cs typeface="Arial"/>
              </a:rPr>
              <a:t>- современная многопрофильная медицинская организация, которая является ведущим детским лечебно-профилактическим учреждением Республики Коми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04317" y="649324"/>
            <a:ext cx="116048" cy="10956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576217" y="2069842"/>
            <a:ext cx="141697" cy="4259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576217" y="2595088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576217" y="3031192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76217" y="3467296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576217" y="3903400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4576217" y="4336815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576217" y="4772919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576217" y="5203441"/>
            <a:ext cx="141697" cy="535943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576217" y="5833107"/>
            <a:ext cx="141697" cy="33679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53541" y="-619761"/>
            <a:ext cx="12245541" cy="8133081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62417" y="-797731"/>
            <a:ext cx="12254417" cy="7945291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41482" y="-1127760"/>
            <a:ext cx="12274963" cy="8458200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Calibri"/>
                <a:cs typeface="Arial"/>
              </a:rPr>
              <a:t>Республика Коми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Контакты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767839" y="1628668"/>
            <a:ext cx="4787597" cy="4926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Учреждение: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ГУ «Республиканская детская клиническая больница»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Адрес: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Республика Коми,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г. Сыктывкар, ул. Пушкина, д.116/6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Телефон: </a:t>
            </a:r>
            <a:r>
              <a:rPr lang="ru-RU" sz="2800" b="1"/>
              <a:t>8 (8212) 72-12-03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Сайт: </a:t>
            </a:r>
            <a:r>
              <a:rPr lang="ru-RU" sz="2800" b="1"/>
              <a:t>rdkbrk.ru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endParaRPr lang="ru-RU" sz="2800" b="1" u="sng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1404317" y="1368686"/>
            <a:ext cx="116048" cy="4559674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134557" y="1368686"/>
            <a:ext cx="116048" cy="4559674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588401" y="1628668"/>
            <a:ext cx="3765399" cy="458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Контактное лицо: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Батура Юлия Михайловна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Заместитель главного врача по кадрам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Телефон: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8 (8212) 72-12-33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r>
              <a:rPr lang="ru-RU" sz="2800"/>
              <a:t>e-mail</a:t>
            </a:r>
            <a:r>
              <a:rPr lang="ru-RU" sz="2800"/>
              <a:t>: 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800" b="1"/>
              <a:t>batura-yulia@mail.ru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endParaRPr lang="ru-RU" sz="2800" b="1"/>
          </a:p>
          <a:p>
            <a:pPr lvl="0" indent="-342900">
              <a:lnSpc>
                <a:spcPct val="80000"/>
              </a:lnSpc>
              <a:defRPr/>
            </a:pPr>
            <a:endParaRPr lang="ru-RU" sz="2800" b="1" u="sng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3" y="646934"/>
            <a:ext cx="4169898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Функции ГУ «РДКБ»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636848" y="3639193"/>
            <a:ext cx="3060775" cy="20366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404317" y="1566172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04318" y="3646026"/>
            <a:ext cx="3050505" cy="2029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542029" y="1578032"/>
            <a:ext cx="3007614" cy="20133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 bwMode="auto">
          <a:xfrm>
            <a:off x="4542029" y="3646025"/>
            <a:ext cx="300761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647120" y="154945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549643" y="2075910"/>
            <a:ext cx="3478695" cy="10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Республиканская </a:t>
            </a:r>
            <a:endParaRPr/>
          </a:p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детская </a:t>
            </a:r>
            <a:endParaRPr/>
          </a:p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клиническая </a:t>
            </a:r>
            <a:endParaRPr/>
          </a:p>
          <a:p>
            <a:pPr marL="342900" lvl="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больница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808793" y="4203104"/>
            <a:ext cx="2474085" cy="1087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Больница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скорой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медицинской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помощи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6" y="2205176"/>
            <a:ext cx="1903144" cy="829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Городская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детская </a:t>
            </a:r>
            <a:endParaRPr/>
          </a:p>
          <a:p>
            <a:pPr marL="342900" lvl="0" indent="-342900">
              <a:lnSpc>
                <a:spcPct val="50000"/>
              </a:lnSpc>
              <a:spcBef>
                <a:spcPts val="0"/>
              </a:spcBef>
              <a:defRPr/>
            </a:pPr>
            <a:r>
              <a:rPr lang="ru-RU" sz="2400" b="1">
                <a:solidFill>
                  <a:schemeClr val="bg1"/>
                </a:solidFill>
              </a:rPr>
              <a:t>больница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>
            <a:off x="1404317" y="365500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547164" y="1591736"/>
            <a:ext cx="300761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636848" y="3655003"/>
            <a:ext cx="3462951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404317" y="1591736"/>
            <a:ext cx="3050506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542028" y="3655004"/>
            <a:ext cx="3017884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647120" y="1591736"/>
            <a:ext cx="3452680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635232" y="2304012"/>
            <a:ext cx="280597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Многопрофильный</a:t>
            </a:r>
            <a:endParaRPr/>
          </a:p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стационар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630096" y="595332"/>
            <a:ext cx="3851447" cy="6843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Структура  ГУ «РДКБ»</a:t>
            </a:r>
            <a:endParaRPr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30096" y="4367281"/>
            <a:ext cx="2805977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Консультативная поликлиника</a:t>
            </a:r>
            <a:endParaRPr/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4753937" y="2196830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Реанимационно-консультативный центр</a:t>
            </a:r>
            <a:endParaRPr/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4746854" y="4367281"/>
            <a:ext cx="2805977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Выездной мобильный отряд </a:t>
            </a:r>
            <a:endParaRPr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804885" y="2047532"/>
            <a:ext cx="3382121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Круглосуточный межтерриториальный травматологический пункт </a:t>
            </a:r>
            <a:endParaRPr/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804885" y="4367281"/>
            <a:ext cx="2805977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Телемедицинский центр</a:t>
            </a:r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617035" y="156374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Хирургическое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617034" y="243588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Урологическое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17034" y="3295888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Онкологическое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17034" y="416237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Ортопедическое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17033" y="503353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Травматологическое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056566" y="156374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Нейрохирургическое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056565" y="243588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Челюстно-лицевой хирургии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056565" y="3295888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Психоневрологическое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056565" y="4162377"/>
            <a:ext cx="4038007" cy="7719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Педиатрическое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056563" y="5033530"/>
            <a:ext cx="4038007" cy="771932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tx1"/>
                </a:solidFill>
                <a:latin typeface="Calibri"/>
              </a:rPr>
              <a:t>Патологии новорожденных и недоношенных детей</a:t>
            </a: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12412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 sz="1400">
                <a:latin typeface="Calibri"/>
              </a:rPr>
              <a:t/>
            </a:fld>
            <a:endParaRPr lang="ru-RU" sz="1400">
              <a:latin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 bwMode="auto">
          <a:xfrm>
            <a:off x="1617033" y="646934"/>
            <a:ext cx="4169898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Клинические отделения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04317" y="1553237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404317" y="2425384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404317" y="3295545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404317" y="4160812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404317" y="5033530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844943" y="1553237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844943" y="2425384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844943" y="3295545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844943" y="4160812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5844943" y="5033530"/>
            <a:ext cx="116048" cy="782435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617035" y="156374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Абдоминальная хирургия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617034" y="243588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Неонатология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17034" y="3295888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Детская хирургия в периоде новорожденности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17034" y="416237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Онкология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17033" y="503353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Травматология-ортопедия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056566" y="156374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Урология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056565" y="243588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Офтальмология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056565" y="3295888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Нейрохирургия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056565" y="4162377"/>
            <a:ext cx="4038007" cy="7719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Педиатрия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056563" y="5033530"/>
            <a:ext cx="4038007" cy="771932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  <a:latin typeface="Calibri"/>
              </a:rPr>
              <a:t>Челюстно-лицевая хирургия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12412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 sz="1400">
                <a:latin typeface="Calibri"/>
              </a:rPr>
              <a:t/>
            </a:fld>
            <a:endParaRPr lang="ru-RU" sz="1400">
              <a:latin typeface="Calibri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 bwMode="auto">
          <a:xfrm>
            <a:off x="1617032" y="646934"/>
            <a:ext cx="8163576" cy="57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Высокотехнологичная медицинская помощь</a:t>
            </a:r>
            <a:endParaRPr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04317" y="1553237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1404317" y="2425384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404317" y="3295545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1404317" y="4160812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1404317" y="5033530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5844943" y="1553237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844943" y="2425384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5844943" y="3295545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5844943" y="4160812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5844943" y="5033530"/>
            <a:ext cx="116048" cy="78243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2000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 bwMode="auto">
          <a:xfrm>
            <a:off x="1404317" y="365500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4547164" y="1591736"/>
            <a:ext cx="3007614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7636848" y="3655003"/>
            <a:ext cx="3462951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04317" y="1591736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542028" y="3655004"/>
            <a:ext cx="301788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647120" y="1591736"/>
            <a:ext cx="3452680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8015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51414" y="1782492"/>
            <a:ext cx="2805977" cy="1648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реанимации и интенсивной терапии № 1 (старшего возраста) </a:t>
            </a:r>
            <a:endParaRPr/>
          </a:p>
        </p:txBody>
      </p:sp>
      <p:sp>
        <p:nvSpPr>
          <p:cNvPr id="22" name="Заголовок 1"/>
          <p:cNvSpPr txBox="1"/>
          <p:nvPr/>
        </p:nvSpPr>
        <p:spPr bwMode="auto">
          <a:xfrm>
            <a:off x="1651414" y="617010"/>
            <a:ext cx="7893010" cy="684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Структура центра </a:t>
            </a: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анастезиологии</a:t>
            </a: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 и реанимации</a:t>
            </a:r>
            <a:endParaRPr/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753936" y="1858692"/>
            <a:ext cx="2805977" cy="1391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реанимации и интенсивной терапии № 2 (новорожденных)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4726865" y="4184314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анестезиологии и реанимации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908891" y="4227275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Реанимационно-консультативный центр</a:t>
            </a: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421559" y="3655004"/>
            <a:ext cx="3050509" cy="20298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rcRect l="-25252" t="11583" r="-17682" b="-28476"/>
          <a:stretch/>
        </p:blipFill>
        <p:spPr bwMode="auto">
          <a:xfrm>
            <a:off x="6778171" y="1596570"/>
            <a:ext cx="4927827" cy="26851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404317" y="365500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547164" y="1591736"/>
            <a:ext cx="3007614" cy="2029849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636848" y="3655003"/>
            <a:ext cx="3462951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404317" y="1591736"/>
            <a:ext cx="3050506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42028" y="3655004"/>
            <a:ext cx="3017884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647120" y="1591736"/>
            <a:ext cx="3452680" cy="20298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594198" y="2328870"/>
            <a:ext cx="2805977" cy="622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лучевой диагностики</a:t>
            </a:r>
            <a:endParaRPr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594198" y="588331"/>
            <a:ext cx="7893010" cy="684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Параклиническая</a:t>
            </a: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 служба РДКБ</a:t>
            </a:r>
            <a:endParaRPr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594198" y="4088642"/>
            <a:ext cx="2805977" cy="1135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медицинской реабилитации </a:t>
            </a:r>
            <a:endParaRPr/>
          </a:p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для детей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841142" y="2200630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функциональной диагностики</a:t>
            </a:r>
            <a:endParaRPr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7935961" y="4216883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Клинико-диагностическая лаборатория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7941098" y="2181863"/>
            <a:ext cx="2805977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Отделение гипербарической </a:t>
            </a:r>
            <a:r>
              <a:rPr lang="ru-RU" sz="2400" b="1">
                <a:solidFill>
                  <a:schemeClr val="bg1"/>
                </a:solidFill>
              </a:rPr>
              <a:t>оксигенации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42029" y="3655002"/>
            <a:ext cx="3050509" cy="20298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1617032" y="646934"/>
            <a:ext cx="6267127" cy="5758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1F5149"/>
                </a:solidFill>
                <a:latin typeface="Calibri"/>
                <a:cs typeface="Arial"/>
              </a:rPr>
              <a:t>Консультативная поликлиника</a:t>
            </a:r>
            <a:endParaRPr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61100"/>
            <a:ext cx="2743200" cy="365125"/>
          </a:xfrm>
        </p:spPr>
        <p:txBody>
          <a:bodyPr/>
          <a:lstStyle/>
          <a:p>
            <a:pPr>
              <a:defRPr/>
            </a:pPr>
            <a:fld id="{5F499043-87F8-4E5B-9166-494FF5B17319}" type="slidenum">
              <a:rPr lang="ru-RU"/>
              <a:t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404317" y="649324"/>
            <a:ext cx="116048" cy="5734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42029" y="1578032"/>
            <a:ext cx="3016271" cy="20133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1404317" y="1566172"/>
            <a:ext cx="3050506" cy="41097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542029" y="3646025"/>
            <a:ext cx="3016271" cy="20298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647120" y="1549453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750595" y="4273435"/>
            <a:ext cx="2474085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Около 47 тысяч посещений в год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648846" y="2205176"/>
            <a:ext cx="2669154" cy="2758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Оказывается специализированная медицинская помощь детям Республики в амбулаторных условиях</a:t>
            </a:r>
            <a:endParaRPr/>
          </a:p>
          <a:p>
            <a:pPr lvl="0" indent="-34290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</a:rPr>
              <a:t>по 17 специальностям</a:t>
            </a:r>
            <a:endParaRPr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" y="6616917"/>
            <a:ext cx="12192001" cy="12384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7647120" y="3646025"/>
            <a:ext cx="3050506" cy="2029850"/>
          </a:xfrm>
          <a:prstGeom prst="rect">
            <a:avLst/>
          </a:prstGeom>
          <a:solidFill>
            <a:srgbClr val="48A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l="0" t="0" r="0" b="10751"/>
          <a:stretch/>
        </p:blipFill>
        <p:spPr bwMode="auto">
          <a:xfrm>
            <a:off x="7645507" y="1549453"/>
            <a:ext cx="3050506" cy="20419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 l="0" t="9423" r="0" b="2444"/>
          <a:stretch/>
        </p:blipFill>
        <p:spPr bwMode="auto">
          <a:xfrm>
            <a:off x="7635292" y="3646025"/>
            <a:ext cx="3070935" cy="202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ONLYOFFICE/8.0.0.99</Application>
  <DocSecurity>0</DocSecurity>
  <PresentationFormat>Широкоэкранный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Медико-социальные резервы снижения младенческой смертности на примере Республики Коми</dc:title>
  <dc:subject/>
  <dc:creator>Пользователь Windows</dc:creator>
  <cp:keywords/>
  <dc:description/>
  <dc:identifier/>
  <dc:language/>
  <cp:lastModifiedBy/>
  <cp:revision>490</cp:revision>
  <dcterms:created xsi:type="dcterms:W3CDTF">2017-11-26T17:54:11Z</dcterms:created>
  <dcterms:modified xsi:type="dcterms:W3CDTF">2024-03-26T13:10:51Z</dcterms:modified>
  <cp:category/>
  <cp:contentStatus/>
  <cp:version/>
</cp:coreProperties>
</file>